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61" r:id="rId5"/>
    <p:sldId id="263" r:id="rId6"/>
    <p:sldId id="258" r:id="rId7"/>
    <p:sldId id="265" r:id="rId8"/>
    <p:sldId id="266" r:id="rId9"/>
    <p:sldId id="267" r:id="rId10"/>
    <p:sldId id="268" r:id="rId11"/>
    <p:sldId id="264" r:id="rId12"/>
    <p:sldId id="269" r:id="rId13"/>
    <p:sldId id="271" r:id="rId14"/>
    <p:sldId id="272" r:id="rId15"/>
    <p:sldId id="273" r:id="rId16"/>
    <p:sldId id="270" r:id="rId17"/>
    <p:sldId id="274" r:id="rId18"/>
    <p:sldId id="259" r:id="rId19"/>
    <p:sldId id="275" r:id="rId20"/>
    <p:sldId id="276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088" autoAdjust="0"/>
  </p:normalViewPr>
  <p:slideViewPr>
    <p:cSldViewPr snapToGrid="0">
      <p:cViewPr varScale="1">
        <p:scale>
          <a:sx n="137" d="100"/>
          <a:sy n="13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E25C9-7EC6-4AE2-A670-36C09F0FEC9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CE5FE-88DA-48FF-8FB3-5D00012F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33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Accessibility to AI and machine learning tools are rapidly advancing.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General AI models, like ChatGPT are trained on vast datasets covering a broad range of general knowledge.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These general AI models are extremely impressive, but they might not suit highly specialized or unique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CE5FE-88DA-48FF-8FB3-5D00012F43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0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Acquiring large volumes of real-world data can often be difficult (rarity, safety, privacy).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Tasks like setting up sensors, recruiting participants or manual labeling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Real-world data may contain sensitive information, restricting its use for AI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Quality of data can be inconsistent, and if not representative, can lead to biased AI models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Consider the challenges in an area like autonomous driving or robotic surgery, general datasets are just not enough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For computer vision and object detection though, we can use synthetic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CE5FE-88DA-48FF-8FB3-5D00012F43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9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Synthetic data is like the scaffolding for a building under construction. It provides the necessary support when the real thing isn’t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machine learning, real-world data is invaluable, but it is not always accessible.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Synthetic data fills this gap, allowing us to proceed with model development in its absence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CE5FE-88DA-48FF-8FB3-5D00012F43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1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One of the key benefits of synthetic data is the control it offers. We can simulate rare and diverse events.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scalability of synthetic data is unmatched, data is pretty much generated on demand</a:t>
            </a:r>
          </a:p>
          <a:p>
            <a:pPr marL="171450" indent="-171450">
              <a:buFontTx/>
              <a:buChar char="-"/>
            </a:pPr>
            <a:r>
              <a:rPr lang="en-US" dirty="0"/>
              <a:t>Because of the speed and customization, we can experiment with different datasets and different models for little to no cost increase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CE5FE-88DA-48FF-8FB3-5D00012F43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4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E98C-EA73-F2A2-86BD-05CB6EDCF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94996-8622-7B54-0B3F-449C022FB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50573-97CF-7899-4418-E7442566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2AC46-11B2-9B14-D65E-FD58F409D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8A43-650C-AF4C-9AF5-A01DE3B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4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6B27-3C49-80BC-928D-AA2D945B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B70A2-6DC4-699F-D4AE-9C59D2463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58627-460A-07C4-8F9B-798E9587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F028B-7AF8-B0BB-9FBA-C9C5FA9C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53D6F-8099-555D-DB07-FA905846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28AD64-B652-92D9-53C4-E0E687BA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18B9E-832D-6983-05AE-9A9017823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5770D-CEC7-1C4B-6B2B-9119A756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F34A7-CE89-E263-C681-2A9113E14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048DA-EA87-2ABC-66E1-EC9296EB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1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2B956-63F3-B207-C9A7-B8718FC9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D8E16-8107-20E4-9482-662089CE3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2FE4-9B1F-2E79-4114-5200DE7B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70CBC-A6EB-3618-A098-E2954BB7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3C051-5A35-62B5-4C26-1DC2983B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4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4A113-ADCB-E9C9-6B21-B011FD537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96CB4-4562-D195-F314-2216853C1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191A7-4121-1C05-5167-E351D254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49B5C-B681-4472-4243-18BE5E1C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367DB-A13A-054A-FD43-F2975890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1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8EF6-2F2D-8352-EA8D-5F871130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7914-89B0-350F-1FFF-0EBA15407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8A243-95A0-79D4-DF3B-31BD0F20D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9AE9F-6348-AB8B-A915-CD52CB2BA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2CFCA-3736-EFA2-23E7-C7551489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7DA17-FDEA-5E07-A220-5ECCBAFB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5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7E9E-4EB5-BBB7-FD9C-B6683172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BB3C8-BCE3-8670-38D9-E0E67E430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0295F-0B66-9A3E-A6E5-6C0E85DE5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5631B-384E-367A-6D5E-4753E1685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8B64A-0C6D-AC07-E1FA-1DF8A1654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B07961-0335-B9EF-C5A8-33650FF0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4F54E-F2C1-1691-B6F2-7AB7579F5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40BCA5-78B7-0FA9-F36F-D0CF2B83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68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54C8-A1C6-FF20-05EB-6410DFC3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992DD-8EFD-CDB3-1C77-10295F0C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9CFBD-9AC7-870F-FEBF-03E32E06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EA30B-5366-90AC-999F-FEA20EE0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1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7FF695-6D7B-3EF8-F444-3BB08B16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F5F11-11ED-412A-FAEF-C23B183A7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6AE6-6EF4-C18A-834F-536F81C3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50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BC16-396E-3018-E48A-B9473175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E76CB-6C31-0FD1-8821-E488C3FC5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6CA41-F102-876F-3C90-E32FC0490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055F6-79C2-094A-7105-C7F9B85E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F9063-0256-805E-9D4E-9D43981EE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50CD3-BFED-B8ED-885F-E4366F8A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950D-3CE1-FAED-21E9-15A99EA3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544B66-83F8-A653-2DBA-A59A758F9D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41D86-EA3F-EBB8-2B45-D8B313AC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5011D-CE3C-1814-6A05-4473CD7C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9654E-2C33-30F1-4300-F439BA00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9419A-921D-7122-0E17-F0451C80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004F1D-42B1-B0BF-7A04-753C4AA2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5C65A-9A7F-8AF4-E144-E92E3323F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EC915-01B6-1F67-3C5D-930BDD000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2DF46-D83A-4A80-A7BD-C160FFE4767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BCE38-5D1D-1893-24F4-8E41A1BF3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38634-07D0-833F-5408-0D3535C6B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CD90E-0257-4F35-B3ED-D1D6A18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0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7B27-F1EF-544D-F211-FC93FB99E0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MachineVisionAR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D7D13-C50B-D55C-9B7E-0E2B8E875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Alexander Solomon</a:t>
            </a:r>
          </a:p>
        </p:txBody>
      </p:sp>
    </p:spTree>
    <p:extLst>
      <p:ext uri="{BB962C8B-B14F-4D97-AF65-F5344CB8AC3E}">
        <p14:creationId xmlns:p14="http://schemas.microsoft.com/office/powerpoint/2010/main" val="170933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3223D-64DE-174C-888B-10D2D85AA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5A6D-63E5-CDE8-317E-ADFB584D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Neurolabs</a:t>
            </a:r>
            <a:r>
              <a:rPr lang="en-US" dirty="0"/>
              <a:t> ‘ZIA’ (Zero Image Annotation)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62849-F1A9-1233-10E3-89E2304C4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Advanced Training Models</a:t>
            </a:r>
          </a:p>
          <a:p>
            <a:pPr lvl="1"/>
            <a:r>
              <a:rPr lang="en-US" dirty="0"/>
              <a:t>Extensive Dataset: Leverages over 2 billion product images and 72 million shelf images.</a:t>
            </a:r>
          </a:p>
          <a:p>
            <a:pPr lvl="1"/>
            <a:r>
              <a:rPr lang="en-US" dirty="0"/>
              <a:t>Continuous Improvement: Models enhance accuracy over time, ensuring up-to-date and reliable catalog management.</a:t>
            </a:r>
          </a:p>
          <a:p>
            <a:r>
              <a:rPr lang="en-US" dirty="0"/>
              <a:t>Seamless Integrations</a:t>
            </a:r>
          </a:p>
          <a:p>
            <a:pPr lvl="1"/>
            <a:r>
              <a:rPr lang="en-US" dirty="0"/>
              <a:t>Compatibility: Effortlessly integrates with existing infrastructure, including Sales Force Automation systems.</a:t>
            </a:r>
          </a:p>
          <a:p>
            <a:pPr lvl="1"/>
            <a:r>
              <a:rPr lang="en-US" dirty="0"/>
              <a:t>Flexible: Adapts easily across various regions, meeting diverse industry demands.</a:t>
            </a:r>
          </a:p>
          <a:p>
            <a:r>
              <a:rPr lang="en-US" dirty="0"/>
              <a:t>Enhanced Visibility through ISSU</a:t>
            </a:r>
          </a:p>
          <a:p>
            <a:pPr lvl="1"/>
            <a:r>
              <a:rPr lang="en-US" dirty="0"/>
              <a:t>In-Store Scene Understanding (ISSU): Offers comprehensive insights into the entire store environment, including competitor activities and customer interactions.</a:t>
            </a:r>
          </a:p>
          <a:p>
            <a:pPr lvl="1"/>
            <a:r>
              <a:rPr lang="en-US" dirty="0"/>
              <a:t>Strategic Decision-Making: Enhances visibility and supports more informed strategic decisions</a:t>
            </a:r>
          </a:p>
        </p:txBody>
      </p:sp>
    </p:spTree>
    <p:extLst>
      <p:ext uri="{BB962C8B-B14F-4D97-AF65-F5344CB8AC3E}">
        <p14:creationId xmlns:p14="http://schemas.microsoft.com/office/powerpoint/2010/main" val="285607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B982-F241-69B7-D55F-08A7DC27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743C-8E2A-CFA9-8085-B976E70E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  <a:latin typeface="3ds"/>
              </a:rPr>
              <a:t>Dassault Système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AF05-A620-97A0-800F-92D9D1238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3ds"/>
              </a:rPr>
              <a:t>Dassault </a:t>
            </a:r>
            <a:r>
              <a:rPr lang="en-US" i="0" dirty="0" err="1">
                <a:effectLst/>
                <a:latin typeface="3ds"/>
              </a:rPr>
              <a:t>Systèmes</a:t>
            </a:r>
            <a:r>
              <a:rPr lang="en-US" i="0" dirty="0">
                <a:effectLst/>
                <a:latin typeface="3ds"/>
              </a:rPr>
              <a:t>: a company with deep expertise in digital twins</a:t>
            </a:r>
          </a:p>
          <a:p>
            <a:pPr lvl="1"/>
            <a:r>
              <a:rPr lang="en-US" dirty="0">
                <a:latin typeface="3ds"/>
              </a:rPr>
              <a:t>Digital twin: a digital representation of a physical object, person or process, </a:t>
            </a:r>
            <a:r>
              <a:rPr lang="en-US" dirty="0" err="1">
                <a:latin typeface="3ds"/>
              </a:rPr>
              <a:t>contextualizecd</a:t>
            </a:r>
            <a:r>
              <a:rPr lang="en-US" dirty="0">
                <a:latin typeface="3ds"/>
              </a:rPr>
              <a:t> </a:t>
            </a:r>
            <a:r>
              <a:rPr lang="en-US" dirty="0" err="1">
                <a:latin typeface="3ds"/>
              </a:rPr>
              <a:t>ina</a:t>
            </a:r>
            <a:r>
              <a:rPr lang="en-US" dirty="0">
                <a:latin typeface="3ds"/>
              </a:rPr>
              <a:t> digital version of its environment</a:t>
            </a:r>
          </a:p>
          <a:p>
            <a:pPr lvl="1"/>
            <a:r>
              <a:rPr lang="en-US" i="0" dirty="0">
                <a:effectLst/>
                <a:latin typeface="3ds"/>
              </a:rPr>
              <a:t>Linked to real data sources from the environment, meaning that the twin </a:t>
            </a:r>
            <a:r>
              <a:rPr lang="en-US" dirty="0">
                <a:latin typeface="3ds"/>
              </a:rPr>
              <a:t>updates in real time to reflect the original version</a:t>
            </a:r>
          </a:p>
          <a:p>
            <a:pPr lvl="1"/>
            <a:r>
              <a:rPr lang="en-US" i="0" dirty="0">
                <a:effectLst/>
                <a:latin typeface="3ds"/>
              </a:rPr>
              <a:t>M</a:t>
            </a:r>
            <a:r>
              <a:rPr lang="en-US" dirty="0">
                <a:latin typeface="3ds"/>
              </a:rPr>
              <a:t>ost value comes from reduction in time to market. Digital twins can allow for rapid iterations and optimizations of product designs – far faster than physically testing every single prototype</a:t>
            </a:r>
            <a:endParaRPr lang="en-US" i="0" dirty="0">
              <a:effectLst/>
              <a:latin typeface="3ds"/>
            </a:endParaRPr>
          </a:p>
        </p:txBody>
      </p:sp>
    </p:spTree>
    <p:extLst>
      <p:ext uri="{BB962C8B-B14F-4D97-AF65-F5344CB8AC3E}">
        <p14:creationId xmlns:p14="http://schemas.microsoft.com/office/powerpoint/2010/main" val="156153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64A7-88F7-2D97-72C1-ED668EB6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mputer graphics of a race car&#10;&#10;Description automatically generated">
            <a:extLst>
              <a:ext uri="{FF2B5EF4-FFF2-40B4-BE49-F238E27FC236}">
                <a16:creationId xmlns:a16="http://schemas.microsoft.com/office/drawing/2014/main" id="{21D664CC-8DE5-B03D-ED69-31AF796D8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2787"/>
            <a:ext cx="2857500" cy="1609725"/>
          </a:xfrm>
          <a:prstGeom prst="rect">
            <a:avLst/>
          </a:prstGeom>
        </p:spPr>
      </p:pic>
      <p:pic>
        <p:nvPicPr>
          <p:cNvPr id="7" name="Picture 6" descr="A black and blue race car&#10;&#10;Description automatically generated">
            <a:extLst>
              <a:ext uri="{FF2B5EF4-FFF2-40B4-BE49-F238E27FC236}">
                <a16:creationId xmlns:a16="http://schemas.microsoft.com/office/drawing/2014/main" id="{96CEC092-2615-1F0D-06FF-820253DD0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013" y="1982787"/>
            <a:ext cx="2857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7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B982-F241-69B7-D55F-08A7DC27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743C-8E2A-CFA9-8085-B976E70E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  <a:latin typeface="3ds"/>
              </a:rPr>
              <a:t>Dassault </a:t>
            </a:r>
            <a:r>
              <a:rPr lang="en-US" i="0" dirty="0" err="1">
                <a:effectLst/>
                <a:latin typeface="3ds"/>
              </a:rPr>
              <a:t>Systèmes</a:t>
            </a:r>
            <a:r>
              <a:rPr lang="en-US" i="0" dirty="0">
                <a:effectLst/>
                <a:latin typeface="3ds"/>
              </a:rPr>
              <a:t> 3DEXCITE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AF05-A620-97A0-800F-92D9D1238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3ds"/>
              </a:rPr>
              <a:t>3DEXCITE platform offers high-end 3D visualization tools</a:t>
            </a:r>
          </a:p>
          <a:p>
            <a:pPr lvl="1"/>
            <a:r>
              <a:rPr lang="en-US" dirty="0">
                <a:latin typeface="3ds"/>
              </a:rPr>
              <a:t>Mainly used for marketing, sales and product communications</a:t>
            </a:r>
          </a:p>
          <a:p>
            <a:r>
              <a:rPr lang="en-US" dirty="0">
                <a:latin typeface="3ds"/>
              </a:rPr>
              <a:t>Able to render photorealistic training data with data augmentation techniques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Zoom in/out</a:t>
            </a:r>
            <a:endParaRPr lang="en-US" b="0" i="0" dirty="0">
              <a:solidFill>
                <a:srgbClr val="333333"/>
              </a:solidFill>
              <a:effectLst/>
              <a:latin typeface="3ds"/>
            </a:endParaRP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Rotation </a:t>
            </a:r>
            <a:endParaRPr lang="en-US" dirty="0">
              <a:solidFill>
                <a:srgbClr val="333333"/>
              </a:solidFill>
              <a:latin typeface="3ds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3ds"/>
              </a:rPr>
              <a:t>Material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3ds"/>
              </a:rPr>
              <a:t>Lighting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3ds"/>
              </a:rPr>
              <a:t>Flat positioning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3ds"/>
              </a:rPr>
              <a:t>Multiple objects in scene</a:t>
            </a:r>
          </a:p>
          <a:p>
            <a:pPr lvl="1"/>
            <a:endParaRPr lang="en-US" dirty="0">
              <a:latin typeface="3ds"/>
            </a:endParaRPr>
          </a:p>
          <a:p>
            <a:pPr lvl="1"/>
            <a:endParaRPr lang="en-US" dirty="0">
              <a:latin typeface="3ds"/>
            </a:endParaRPr>
          </a:p>
          <a:p>
            <a:pPr lvl="1"/>
            <a:endParaRPr lang="en-US" dirty="0">
              <a:latin typeface="3ds"/>
            </a:endParaRPr>
          </a:p>
          <a:p>
            <a:endParaRPr lang="en-US" dirty="0">
              <a:latin typeface="3ds"/>
            </a:endParaRPr>
          </a:p>
          <a:p>
            <a:pPr lvl="1"/>
            <a:endParaRPr lang="en-US" dirty="0">
              <a:latin typeface="3ds"/>
            </a:endParaRPr>
          </a:p>
          <a:p>
            <a:endParaRPr lang="en-US" dirty="0">
              <a:latin typeface="3ds"/>
            </a:endParaRPr>
          </a:p>
        </p:txBody>
      </p:sp>
    </p:spTree>
    <p:extLst>
      <p:ext uri="{BB962C8B-B14F-4D97-AF65-F5344CB8AC3E}">
        <p14:creationId xmlns:p14="http://schemas.microsoft.com/office/powerpoint/2010/main" val="90935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8504D-1ED3-5FF6-B634-47282F82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Rekognition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E37AA-373C-C16B-7591-4C5B79247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service that enables developers to add image and video analysis to their applications without needing deep expertise in machine learning</a:t>
            </a:r>
          </a:p>
          <a:p>
            <a:r>
              <a:rPr lang="en-US" dirty="0" err="1"/>
              <a:t>Rekogntion</a:t>
            </a:r>
            <a:r>
              <a:rPr lang="en-US" dirty="0"/>
              <a:t> Custom Labels allow custom object detection models</a:t>
            </a:r>
          </a:p>
          <a:p>
            <a:pPr lvl="1"/>
            <a:r>
              <a:rPr lang="en-US" dirty="0"/>
              <a:t>Combined with 3DEXCITE synthetic datasets</a:t>
            </a:r>
          </a:p>
          <a:p>
            <a:pPr lvl="1"/>
            <a:r>
              <a:rPr lang="en-US" dirty="0"/>
              <a:t>After 15 iterations, model achieved an F1 score of 98% accuracy using around 10,000 synthetic training images, around 2,000 images per object</a:t>
            </a:r>
          </a:p>
        </p:txBody>
      </p:sp>
    </p:spTree>
    <p:extLst>
      <p:ext uri="{BB962C8B-B14F-4D97-AF65-F5344CB8AC3E}">
        <p14:creationId xmlns:p14="http://schemas.microsoft.com/office/powerpoint/2010/main" val="190567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loth with a metal gear&#10;&#10;Description automatically generated">
            <a:extLst>
              <a:ext uri="{FF2B5EF4-FFF2-40B4-BE49-F238E27FC236}">
                <a16:creationId xmlns:a16="http://schemas.microsoft.com/office/drawing/2014/main" id="{2F869C1E-0556-CF22-AA3D-C5C160B05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50" y="279400"/>
            <a:ext cx="80495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B982-F241-69B7-D55F-08A7DC27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37128505-284F-539C-B598-A4A56EE7B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77" y="1488438"/>
            <a:ext cx="8244214" cy="38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5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6734-1F8F-0396-6260-B645662F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MachineVisionAR</a:t>
            </a:r>
            <a:endParaRPr lang="en-US" dirty="0"/>
          </a:p>
        </p:txBody>
      </p:sp>
      <p:pic>
        <p:nvPicPr>
          <p:cNvPr id="9" name="Picture 8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9A311967-FF8A-6B19-CD5A-A3899C37C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91" y="365125"/>
            <a:ext cx="79152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89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F329-7286-E276-FD9D-D843102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16E2-90A8-4182-103B-392EEDCCF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3923"/>
          </a:xfrm>
        </p:spPr>
        <p:txBody>
          <a:bodyPr>
            <a:normAutofit/>
          </a:bodyPr>
          <a:lstStyle/>
          <a:p>
            <a:r>
              <a:rPr lang="en-US" dirty="0"/>
              <a:t>The first step in the platform is to upload your 3D model file and begin adjusting the material and color</a:t>
            </a:r>
          </a:p>
          <a:p>
            <a:r>
              <a:rPr lang="en-US" dirty="0"/>
              <a:t>Can be done in Unity (user friendly)</a:t>
            </a:r>
          </a:p>
        </p:txBody>
      </p:sp>
      <p:pic>
        <p:nvPicPr>
          <p:cNvPr id="5" name="Picture 4" descr="A computer chip with a screen&#10;&#10;Description automatically generated with medium confidence">
            <a:extLst>
              <a:ext uri="{FF2B5EF4-FFF2-40B4-BE49-F238E27FC236}">
                <a16:creationId xmlns:a16="http://schemas.microsoft.com/office/drawing/2014/main" id="{44A6F345-4748-2C07-054E-ADEB03575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1" y="4147929"/>
            <a:ext cx="3327694" cy="1865923"/>
          </a:xfrm>
          <a:prstGeom prst="rect">
            <a:avLst/>
          </a:prstGeom>
        </p:spPr>
      </p:pic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A12F0C7-CD4F-C17F-CBA8-38BCC7215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36" y="4147929"/>
            <a:ext cx="3452191" cy="19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1D1-BAE9-AE5B-494D-620CF524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B9209-086B-ADB0-FAA9-B2C374793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model is then sent to a data generation script in Blender</a:t>
            </a:r>
          </a:p>
          <a:p>
            <a:pPr lvl="1"/>
            <a:r>
              <a:rPr lang="en-US" dirty="0"/>
              <a:t>Zoom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Lighting and background</a:t>
            </a:r>
          </a:p>
          <a:p>
            <a:pPr lvl="1"/>
            <a:r>
              <a:rPr lang="en-US" dirty="0"/>
              <a:t>Flat positioned</a:t>
            </a:r>
          </a:p>
          <a:p>
            <a:pPr lvl="1"/>
            <a:r>
              <a:rPr lang="en-US" dirty="0"/>
              <a:t>Automatic bounding box labeling</a:t>
            </a:r>
          </a:p>
        </p:txBody>
      </p:sp>
      <p:pic>
        <p:nvPicPr>
          <p:cNvPr id="5" name="Picture 4" descr="A computer chip on the floor&#10;&#10;Description automatically generated">
            <a:extLst>
              <a:ext uri="{FF2B5EF4-FFF2-40B4-BE49-F238E27FC236}">
                <a16:creationId xmlns:a16="http://schemas.microsoft.com/office/drawing/2014/main" id="{5FAC0DE3-6DC8-F4DA-AB99-8EA1BE969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76" y="4552122"/>
            <a:ext cx="1940753" cy="1940753"/>
          </a:xfrm>
          <a:prstGeom prst="rect">
            <a:avLst/>
          </a:prstGeom>
        </p:spPr>
      </p:pic>
      <p:pic>
        <p:nvPicPr>
          <p:cNvPr id="7" name="Picture 6" descr="A small black and white electronic device&#10;&#10;Description automatically generated">
            <a:extLst>
              <a:ext uri="{FF2B5EF4-FFF2-40B4-BE49-F238E27FC236}">
                <a16:creationId xmlns:a16="http://schemas.microsoft.com/office/drawing/2014/main" id="{DABE2420-98E5-77E0-7E8F-F222BCCE7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50" y="4552122"/>
            <a:ext cx="2013641" cy="20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9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1E87-F21B-0B5E-3330-6663C063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MachineVisionAR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2E9EB-B292-49E8-0EDA-68BEB1EEC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software platform that utilizes 3D models to generate synthetic data for training object detection models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6FEB34-D18D-B7C8-9F49-47496AAC983B}"/>
              </a:ext>
            </a:extLst>
          </p:cNvPr>
          <p:cNvSpPr/>
          <p:nvPr/>
        </p:nvSpPr>
        <p:spPr>
          <a:xfrm>
            <a:off x="1841500" y="3022600"/>
            <a:ext cx="8509000" cy="32893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screenshot of the home menu of the </a:t>
            </a:r>
            <a:r>
              <a:rPr lang="en-US" dirty="0" err="1"/>
              <a:t>MachineVisionAR</a:t>
            </a:r>
            <a:r>
              <a:rPr lang="en-US" dirty="0"/>
              <a:t> desktop app</a:t>
            </a:r>
          </a:p>
        </p:txBody>
      </p:sp>
    </p:spTree>
    <p:extLst>
      <p:ext uri="{BB962C8B-B14F-4D97-AF65-F5344CB8AC3E}">
        <p14:creationId xmlns:p14="http://schemas.microsoft.com/office/powerpoint/2010/main" val="202397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CAE0-8725-B4F8-EC16-BDCCC155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D9F27-4A61-24C6-667F-63985BEEC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is trained with YoloV8</a:t>
            </a:r>
          </a:p>
          <a:p>
            <a:r>
              <a:rPr lang="en-US" dirty="0"/>
              <a:t>10,000 images after 25 epochs</a:t>
            </a:r>
          </a:p>
          <a:p>
            <a:r>
              <a:rPr lang="en-US" dirty="0"/>
              <a:t>Post results</a:t>
            </a:r>
          </a:p>
        </p:txBody>
      </p:sp>
    </p:spTree>
    <p:extLst>
      <p:ext uri="{BB962C8B-B14F-4D97-AF65-F5344CB8AC3E}">
        <p14:creationId xmlns:p14="http://schemas.microsoft.com/office/powerpoint/2010/main" val="2252259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3D13-28CA-1D2D-D460-7AF286EF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9FCF-3945-0E50-5D17-55BBCD9F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into companies in need of object detection for specialized/rare components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5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8BE7-2CE5-D834-8C62-8CFFA54A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Traditional Data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9CC23-04F1-36F5-168F-B6A9D26E1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Scarcity and Inaccessibility</a:t>
            </a:r>
          </a:p>
          <a:p>
            <a:r>
              <a:rPr lang="en-US" dirty="0"/>
              <a:t>High Costs and Time Consumption</a:t>
            </a:r>
          </a:p>
          <a:p>
            <a:r>
              <a:rPr lang="en-US" dirty="0"/>
              <a:t>Privacy and Ethical Issues</a:t>
            </a:r>
          </a:p>
          <a:p>
            <a:r>
              <a:rPr lang="en-US" dirty="0"/>
              <a:t>Data Quality and Bias</a:t>
            </a:r>
          </a:p>
        </p:txBody>
      </p:sp>
    </p:spTree>
    <p:extLst>
      <p:ext uri="{BB962C8B-B14F-4D97-AF65-F5344CB8AC3E}">
        <p14:creationId xmlns:p14="http://schemas.microsoft.com/office/powerpoint/2010/main" val="219827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7468-899A-CF5A-4A91-E11F772A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06CA7-7A44-44B0-B55C-68D5744F0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16177"/>
          </a:xfrm>
        </p:spPr>
        <p:txBody>
          <a:bodyPr/>
          <a:lstStyle/>
          <a:p>
            <a:r>
              <a:rPr lang="en-US" dirty="0"/>
              <a:t>Definition: Artificially generated data that simulates real-world data but is produced by algorithms or simulations</a:t>
            </a:r>
          </a:p>
          <a:p>
            <a:r>
              <a:rPr lang="en-US" dirty="0"/>
              <a:t>Purpose in AI: To augment or replace real-world data when it's scarce, private, or expensive to collect</a:t>
            </a:r>
          </a:p>
          <a:p>
            <a:r>
              <a:rPr lang="en-US" dirty="0"/>
              <a:t>Use Cases: Ideal for training, testing, and validating machine learning models across various industries.</a:t>
            </a:r>
          </a:p>
        </p:txBody>
      </p:sp>
    </p:spTree>
    <p:extLst>
      <p:ext uri="{BB962C8B-B14F-4D97-AF65-F5344CB8AC3E}">
        <p14:creationId xmlns:p14="http://schemas.microsoft.com/office/powerpoint/2010/main" val="286710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1820-CBED-A825-B88D-6BC869AA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9880-23E5-7178-1FB1-3878DCE9B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Control and Customization</a:t>
            </a:r>
          </a:p>
          <a:p>
            <a:pPr lvl="1"/>
            <a:r>
              <a:rPr lang="en-US" dirty="0"/>
              <a:t>Synthetic data allows for control over every aspect of the data, including the creation of edge cases, which can be rare or non-existent in real-world datasets</a:t>
            </a:r>
          </a:p>
          <a:p>
            <a:r>
              <a:rPr lang="en-US" dirty="0"/>
              <a:t>Scalability and Speed</a:t>
            </a:r>
          </a:p>
          <a:p>
            <a:pPr lvl="1"/>
            <a:r>
              <a:rPr lang="en-US" dirty="0"/>
              <a:t>Algorithms can generate vast amounts of synthetic data quickly and efficiently, scaling to the needs of any project</a:t>
            </a:r>
          </a:p>
          <a:p>
            <a:r>
              <a:rPr lang="en-US" dirty="0"/>
              <a:t>Cost-Effectiveness</a:t>
            </a:r>
          </a:p>
          <a:p>
            <a:r>
              <a:rPr lang="en-US" dirty="0"/>
              <a:t>Iterative Development</a:t>
            </a:r>
          </a:p>
          <a:p>
            <a:pPr lvl="1"/>
            <a:r>
              <a:rPr lang="en-US" dirty="0"/>
              <a:t>Synthetic data generation allows for rapid iteration, letting developers refine models quickly based on immediate feedback from generated data</a:t>
            </a:r>
          </a:p>
          <a:p>
            <a:r>
              <a:rPr lang="en-US" dirty="0"/>
              <a:t>Safety and Privacy</a:t>
            </a:r>
          </a:p>
        </p:txBody>
      </p:sp>
    </p:spTree>
    <p:extLst>
      <p:ext uri="{BB962C8B-B14F-4D97-AF65-F5344CB8AC3E}">
        <p14:creationId xmlns:p14="http://schemas.microsoft.com/office/powerpoint/2010/main" val="365236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37B6-175F-F8CD-F966-C43746B1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Amazon’s “Just Walk Out” (CPG)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A2A8-392C-EC65-067B-4832C6580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Debuted in 2016</a:t>
            </a:r>
          </a:p>
          <a:p>
            <a:r>
              <a:rPr lang="en-US" dirty="0"/>
              <a:t>Objective: Enhance the shopping experience by eliminating traditional checkout lines</a:t>
            </a:r>
          </a:p>
          <a:p>
            <a:r>
              <a:rPr lang="en-US" dirty="0"/>
              <a:t>Technology: Utilizes “Just Walk Out” Technology, integrating computer vision, sensor fusion and deep learning to automatically manage purchases and payments</a:t>
            </a:r>
          </a:p>
        </p:txBody>
      </p:sp>
    </p:spTree>
    <p:extLst>
      <p:ext uri="{BB962C8B-B14F-4D97-AF65-F5344CB8AC3E}">
        <p14:creationId xmlns:p14="http://schemas.microsoft.com/office/powerpoint/2010/main" val="107235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C45B-13F8-2DCC-B3E0-0E5C4DA14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24F58-FA2F-F0C1-D98D-34512E45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B21AA-C151-4996-FCA5-63199C483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Enhancing Object Detection: Utilizes synthetic data, including 3D models, to train the algorithms for recognizing products in various orientations and lighting conditions</a:t>
            </a:r>
          </a:p>
          <a:p>
            <a:r>
              <a:rPr lang="en-US" dirty="0"/>
              <a:t>Generative Adversarial Networks (GAN) were used to create synthetic images and video clips that mimicked realistic shopping scenarios with variations</a:t>
            </a:r>
          </a:p>
        </p:txBody>
      </p:sp>
    </p:spTree>
    <p:extLst>
      <p:ext uri="{BB962C8B-B14F-4D97-AF65-F5344CB8AC3E}">
        <p14:creationId xmlns:p14="http://schemas.microsoft.com/office/powerpoint/2010/main" val="190806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C014-B643-47CE-AC5D-A3810B8D0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9A2E-DCE4-69E3-C3BB-BCBCF399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“Just Walk Out”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68842-AD91-30D3-7434-050D75400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Recently Amazon scaled back its Just Walk Out technology and removed it from all Amazon Fresh stores in the US</a:t>
            </a:r>
          </a:p>
          <a:p>
            <a:r>
              <a:rPr lang="en-US" dirty="0"/>
              <a:t>Just Walk Out faced significant challenges citing cost and slow performance</a:t>
            </a:r>
          </a:p>
          <a:p>
            <a:r>
              <a:rPr lang="en-US" dirty="0"/>
              <a:t>700 out of 1000 walkouts had to be manually reviewed by remote cashiers in India</a:t>
            </a:r>
          </a:p>
          <a:p>
            <a:r>
              <a:rPr lang="en-US" dirty="0"/>
              <a:t>Ethical concerns about questionable hiring and privacy practices</a:t>
            </a:r>
          </a:p>
        </p:txBody>
      </p:sp>
    </p:spTree>
    <p:extLst>
      <p:ext uri="{BB962C8B-B14F-4D97-AF65-F5344CB8AC3E}">
        <p14:creationId xmlns:p14="http://schemas.microsoft.com/office/powerpoint/2010/main" val="2398210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671-0CDE-9F7E-7E94-19AD3A78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Neurolabs</a:t>
            </a:r>
            <a:r>
              <a:rPr lang="en-US" dirty="0"/>
              <a:t> ‘ZIA’ (Zero Image Annotation)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4336-DC25-068A-C334-A59424218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Zero Human Annotations</a:t>
            </a:r>
          </a:p>
          <a:p>
            <a:pPr lvl="1"/>
            <a:r>
              <a:rPr lang="en-US" dirty="0"/>
              <a:t>Synthetic Computer Vision (SCV): Generates training data programmatically, reducing costs and eliminating errors from human annotations</a:t>
            </a:r>
          </a:p>
          <a:p>
            <a:pPr lvl="1"/>
            <a:r>
              <a:rPr lang="en-US" dirty="0"/>
              <a:t>Robustness: SCV enhances accuracy by avoiding common pitfalls of traditional Computer Vision methods</a:t>
            </a:r>
          </a:p>
          <a:p>
            <a:r>
              <a:rPr lang="en-US" dirty="0"/>
              <a:t>Rapid Product Onboarding</a:t>
            </a:r>
          </a:p>
          <a:p>
            <a:pPr lvl="1"/>
            <a:r>
              <a:rPr lang="en-US" dirty="0"/>
              <a:t>ZIA Capture App: Allows quick onboarding of new products, less than 30 seconds per SKU</a:t>
            </a:r>
          </a:p>
          <a:p>
            <a:pPr lvl="1"/>
            <a:r>
              <a:rPr lang="en-US" dirty="0"/>
              <a:t>High Initial Accuracy: Achieves over 96% accuracy immediately, enabling faster catalog updates</a:t>
            </a:r>
          </a:p>
        </p:txBody>
      </p:sp>
    </p:spTree>
    <p:extLst>
      <p:ext uri="{BB962C8B-B14F-4D97-AF65-F5344CB8AC3E}">
        <p14:creationId xmlns:p14="http://schemas.microsoft.com/office/powerpoint/2010/main" val="262847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1084</Words>
  <Application>Microsoft Office PowerPoint</Application>
  <PresentationFormat>Widescreen</PresentationFormat>
  <Paragraphs>114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3ds</vt:lpstr>
      <vt:lpstr>AmazonEmberBold</vt:lpstr>
      <vt:lpstr>Aptos</vt:lpstr>
      <vt:lpstr>Arial</vt:lpstr>
      <vt:lpstr>Calibri</vt:lpstr>
      <vt:lpstr>Calibri Light</vt:lpstr>
      <vt:lpstr>Office Theme</vt:lpstr>
      <vt:lpstr>MachineVisionAR</vt:lpstr>
      <vt:lpstr>What is MachineVisionAR?</vt:lpstr>
      <vt:lpstr>Challenges in Traditional Data Gathering</vt:lpstr>
      <vt:lpstr>Synthetic Data</vt:lpstr>
      <vt:lpstr>Advantages of Synthetic Data</vt:lpstr>
      <vt:lpstr>Amazon’s “Just Walk Out” (CPG)</vt:lpstr>
      <vt:lpstr>Role of Synthetic Data</vt:lpstr>
      <vt:lpstr>Amazon “Just Walk Out”</vt:lpstr>
      <vt:lpstr>Neurolabs ‘ZIA’ (Zero Image Annotation)</vt:lpstr>
      <vt:lpstr>Neurolabs ‘ZIA’ (Zero Image Annotation)</vt:lpstr>
      <vt:lpstr>Dassault Système</vt:lpstr>
      <vt:lpstr>PowerPoint Presentation</vt:lpstr>
      <vt:lpstr>Dassault Systèmes 3DEXCITE</vt:lpstr>
      <vt:lpstr>Amazon Rekognition</vt:lpstr>
      <vt:lpstr>PowerPoint Presentation</vt:lpstr>
      <vt:lpstr>PowerPoint Presentation</vt:lpstr>
      <vt:lpstr>MachineVisionAR</vt:lpstr>
      <vt:lpstr>Data Augmentation</vt:lpstr>
      <vt:lpstr>Data Augmentation</vt:lpstr>
      <vt:lpstr>Model Training</vt:lpstr>
      <vt:lpstr>Conclusion and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MachineVisionAR</dc:title>
  <dc:creator>Alexander Solomon</dc:creator>
  <cp:lastModifiedBy>Alexander Solomon</cp:lastModifiedBy>
  <cp:revision>6</cp:revision>
  <dcterms:created xsi:type="dcterms:W3CDTF">2024-04-15T15:12:23Z</dcterms:created>
  <dcterms:modified xsi:type="dcterms:W3CDTF">2024-04-18T03:04:58Z</dcterms:modified>
</cp:coreProperties>
</file>